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abin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+hH2aLyE08eusSWiGRiDBI1jB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b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bin-italic.fntdata"/><Relationship Id="rId30" Type="http://schemas.openxmlformats.org/officeDocument/2006/relationships/font" Target="fonts/Cabin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Cabin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3b61885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7d3b61885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(ie, change to numbers for classes for later)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d3b61885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7d3b61885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and R &gt;0.65 is predictable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d3b61885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7d3b61885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confusion matrix for every cytokine for every feature selection method, consistent XGBoost model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Summarize them all and compare. Precision, Recall &gt;0.65 is “predictable”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</a:t>
            </a:r>
            <a:r>
              <a:rPr lang="en"/>
              <a:t>single</a:t>
            </a:r>
            <a:r>
              <a:rPr lang="en"/>
              <a:t> feature jumped out as the most important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d3b61885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7d3b61885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confusion matrix for every cytokine for every feature selection method, consistent XGBoost model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Summarize them all and compare. Precision, Recall &gt;0.65 is “predictable”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d3b61885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7d3b61885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08ff47e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08ff47e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d3b6188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7d3b6188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d3b61885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7d3b61885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d3b61885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d3b6188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d3b6188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d3b6188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d3b61885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7d3b61885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are normalized to negative control baseline and z scored and so are cytokines.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cytokines were removed for too few 1 wells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Kbins discretizer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enough to train/test split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d3b618855_0_240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g27d3b618855_0_240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g27d3b618855_0_240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g27d3b618855_0_24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g27d3b618855_0_24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g27d3b618855_0_2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7d3b618855_0_28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7d3b618855_0_283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g27d3b618855_0_28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g27d3b618855_0_2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d3b618855_0_2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27d3b618855_0_24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g27d3b618855_0_24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27d3b618855_0_2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g27d3b618855_0_25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g27d3b618855_0_2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27d3b618855_0_25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g27d3b618855_0_2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g27d3b618855_0_25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27d3b618855_0_2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g27d3b618855_0_25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g27d3b618855_0_25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27d3b618855_0_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7d3b618855_0_2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g27d3b618855_0_2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g27d3b618855_0_26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g27d3b618855_0_26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g27d3b618855_0_265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g27d3b618855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7d3b618855_0_27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g27d3b618855_0_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d3b618855_0_27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g27d3b618855_0_27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g27d3b618855_0_27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g27d3b618855_0_27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g27d3b618855_0_2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g27d3b618855_0_2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7d3b618855_0_28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g27d3b618855_0_2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7d3b618855_0_2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g27d3b618855_0_2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7d3b618855_0_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12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1680302" y="13375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Predicting Cytokine Responses From Image Embeddings</a:t>
            </a:r>
            <a:endParaRPr/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Tempest Plott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2023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d3b618855_0_2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187" name="Google Shape;187;g27d3b618855_0_213"/>
          <p:cNvSpPr txBox="1"/>
          <p:nvPr>
            <p:ph idx="1" type="body"/>
          </p:nvPr>
        </p:nvSpPr>
        <p:spPr>
          <a:xfrm>
            <a:off x="387900" y="20156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Cytokines with no distribution at all were dropped before binarization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After binarizing and class-balancing cytokines, those with fewer than 10 remaining wells were dropped. (This is 5 positive response wells.)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Attach downsampled embeddings and labels into independent dataframes for each cytokine. Loop through these for modelling.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7d3b618855_0_213"/>
          <p:cNvSpPr txBox="1"/>
          <p:nvPr>
            <p:ph idx="4294967295" type="subTitle"/>
          </p:nvPr>
        </p:nvSpPr>
        <p:spPr>
          <a:xfrm>
            <a:off x="196925" y="1565950"/>
            <a:ext cx="83682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Remove data that is not useful and ensure appropriate data types are enforced for later analysis.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d3b618855_0_1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94" name="Google Shape;194;g27d3b618855_0_167"/>
          <p:cNvSpPr txBox="1"/>
          <p:nvPr>
            <p:ph idx="1" type="body"/>
          </p:nvPr>
        </p:nvSpPr>
        <p:spPr>
          <a:xfrm>
            <a:off x="4914175" y="15241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Compared results from variance thresholding, univariate feature selection (f_reg), recursive feature elimination, L1 feature elimination, a decision tree just for choosing features, sequential feature selection (logit), and PCA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XG Boost final classification model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Speed of method, number of predictable cytokines, precision, and recall were metrics of comparison.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7d3b618855_0_167"/>
          <p:cNvSpPr txBox="1"/>
          <p:nvPr>
            <p:ph idx="4294967295" type="subTitle"/>
          </p:nvPr>
        </p:nvSpPr>
        <p:spPr>
          <a:xfrm>
            <a:off x="218200" y="1661300"/>
            <a:ext cx="40452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1280 black box embedding features * 5 channels * 50 cytokines = </a:t>
            </a:r>
            <a:r>
              <a:rPr b="1" lang="en">
                <a:solidFill>
                  <a:schemeClr val="dk1"/>
                </a:solidFill>
              </a:rPr>
              <a:t>320,000 features! 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need to choose the best way to reduce this dimensionality.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7 different feature selection methods were analyzed.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d3b618855_0_181"/>
          <p:cNvSpPr txBox="1"/>
          <p:nvPr>
            <p:ph idx="4294967295" type="title"/>
          </p:nvPr>
        </p:nvSpPr>
        <p:spPr>
          <a:xfrm>
            <a:off x="430775" y="2447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800"/>
              <a:t>Feature Selection Results!</a:t>
            </a:r>
            <a:endParaRPr sz="1400"/>
          </a:p>
        </p:txBody>
      </p:sp>
      <p:pic>
        <p:nvPicPr>
          <p:cNvPr id="201" name="Google Shape;201;g27d3b618855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2150"/>
            <a:ext cx="3628784" cy="368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7d3b618855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750" y="1102150"/>
            <a:ext cx="4236216" cy="13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7d3b618855_0_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584" y="2747825"/>
            <a:ext cx="5058017" cy="1930033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d3b618855_0_219"/>
          <p:cNvSpPr txBox="1"/>
          <p:nvPr>
            <p:ph idx="4294967295" type="title"/>
          </p:nvPr>
        </p:nvSpPr>
        <p:spPr>
          <a:xfrm>
            <a:off x="460950" y="6410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800"/>
              <a:t>Some Tuning of “General” Model</a:t>
            </a:r>
            <a:endParaRPr sz="1400"/>
          </a:p>
        </p:txBody>
      </p:sp>
      <p:pic>
        <p:nvPicPr>
          <p:cNvPr id="209" name="Google Shape;209;g27d3b618855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0" y="2225175"/>
            <a:ext cx="3451532" cy="27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7d3b618855_0_219"/>
          <p:cNvSpPr txBox="1"/>
          <p:nvPr>
            <p:ph idx="4294967295" type="subTitle"/>
          </p:nvPr>
        </p:nvSpPr>
        <p:spPr>
          <a:xfrm>
            <a:off x="265500" y="971600"/>
            <a:ext cx="83070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For all cytokines, there was a trend that more than a max depth of three was not necessary.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There was not a clear early stopping point for all cytokines to avoid overfitting.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Each cytokine model will need its own hyperparameter tuning.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11" name="Google Shape;211;g27d3b618855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25" y="2225163"/>
            <a:ext cx="3347700" cy="25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7d3b618855_0_219"/>
          <p:cNvSpPr txBox="1"/>
          <p:nvPr/>
        </p:nvSpPr>
        <p:spPr>
          <a:xfrm>
            <a:off x="4892025" y="4736325"/>
            <a:ext cx="33477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Stopping Point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g27d3b618855_0_219"/>
          <p:cNvSpPr txBox="1"/>
          <p:nvPr/>
        </p:nvSpPr>
        <p:spPr>
          <a:xfrm>
            <a:off x="6835150" y="2179450"/>
            <a:ext cx="106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Learning Curve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It is possible to predict some cytokines from image embeddings!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RFE is a fast and effective way to reduce the feature space to </a:t>
            </a:r>
            <a:r>
              <a:rPr lang="en" sz="2200"/>
              <a:t>something</a:t>
            </a:r>
            <a:r>
              <a:rPr lang="en" sz="2200"/>
              <a:t> manageable for computation of large drug screens.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model = XGBClassifier(n_estimators=100, max_depth=3, learning_rate=0.01, objective='binary:logistic')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d3b618855_0_2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5" name="Google Shape;225;g27d3b618855_0_2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For each predictable cytokine, tune an independent XGBoost model.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Include all 5 stains in future use of this work.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08ff47e3b_0_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g2808ff47e3b_0_0"/>
          <p:cNvCxnSpPr/>
          <p:nvPr/>
        </p:nvCxnSpPr>
        <p:spPr>
          <a:xfrm>
            <a:off x="1291600" y="2868925"/>
            <a:ext cx="0" cy="188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d3b618855_0_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The Problem:</a:t>
            </a:r>
            <a:endParaRPr sz="2400"/>
          </a:p>
        </p:txBody>
      </p:sp>
      <p:sp>
        <p:nvSpPr>
          <p:cNvPr id="70" name="Google Shape;70;g27d3b618855_0_0"/>
          <p:cNvSpPr txBox="1"/>
          <p:nvPr/>
        </p:nvSpPr>
        <p:spPr>
          <a:xfrm>
            <a:off x="887825" y="3115150"/>
            <a:ext cx="73080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Obtaining cytokine readings is an important part of biological drug screening, but is time-consuming, expensive, and risky.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The Solution:</a:t>
            </a:r>
            <a:endParaRPr sz="2400"/>
          </a:p>
        </p:txBody>
      </p:sp>
      <p:sp>
        <p:nvSpPr>
          <p:cNvPr id="76" name="Google Shape;76;p3"/>
          <p:cNvSpPr txBox="1"/>
          <p:nvPr/>
        </p:nvSpPr>
        <p:spPr>
          <a:xfrm>
            <a:off x="887825" y="3115150"/>
            <a:ext cx="7308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If it is possible to predict cytokine response from images, then drug discovery can happen faster, with less risk, and with greater ease.</a:t>
            </a:r>
            <a:endParaRPr b="0" i="0" sz="2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3b618855_0_29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The Constraints:</a:t>
            </a:r>
            <a:endParaRPr sz="2400"/>
          </a:p>
        </p:txBody>
      </p:sp>
      <p:sp>
        <p:nvSpPr>
          <p:cNvPr id="82" name="Google Shape;82;g27d3b618855_0_290"/>
          <p:cNvSpPr txBox="1"/>
          <p:nvPr/>
        </p:nvSpPr>
        <p:spPr>
          <a:xfrm>
            <a:off x="918000" y="2817950"/>
            <a:ext cx="7308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For quick turn-around time as promised to customers, we need a method to quickly and simply generate </a:t>
            </a: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cytokine</a:t>
            </a: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predictions for each drug screen from massive amounts of data. Some data infrastructure is already built.</a:t>
            </a:r>
            <a:endParaRPr b="0" i="0" sz="2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type="title"/>
          </p:nvPr>
        </p:nvSpPr>
        <p:spPr>
          <a:xfrm>
            <a:off x="430775" y="2447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Background Information:</a:t>
            </a:r>
            <a:endParaRPr sz="2400"/>
          </a:p>
        </p:txBody>
      </p:sp>
      <p:pic>
        <p:nvPicPr>
          <p:cNvPr id="88" name="Google Shape;8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" y="1761025"/>
            <a:ext cx="4305299" cy="16214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75" y="3710925"/>
            <a:ext cx="1813550" cy="4196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2"/>
          <p:cNvSpPr txBox="1"/>
          <p:nvPr/>
        </p:nvSpPr>
        <p:spPr>
          <a:xfrm>
            <a:off x="0" y="497500"/>
            <a:ext cx="46596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High Content Microscopy Images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4936000" y="497500"/>
            <a:ext cx="39279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Cytokine Schematic and Data Example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24" y="3594975"/>
            <a:ext cx="2450751" cy="142061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200" y="2459600"/>
            <a:ext cx="6096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762" y="1684275"/>
            <a:ext cx="3130379" cy="17640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3b618855_0_97"/>
          <p:cNvSpPr/>
          <p:nvPr/>
        </p:nvSpPr>
        <p:spPr>
          <a:xfrm>
            <a:off x="6145175" y="3008101"/>
            <a:ext cx="2559000" cy="1916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7d3b618855_0_97"/>
          <p:cNvSpPr/>
          <p:nvPr/>
        </p:nvSpPr>
        <p:spPr>
          <a:xfrm>
            <a:off x="6097075" y="823051"/>
            <a:ext cx="2559000" cy="1916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7d3b618855_0_97"/>
          <p:cNvSpPr/>
          <p:nvPr/>
        </p:nvSpPr>
        <p:spPr>
          <a:xfrm>
            <a:off x="137525" y="2811250"/>
            <a:ext cx="1834200" cy="2119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7d3b618855_0_97"/>
          <p:cNvSpPr/>
          <p:nvPr/>
        </p:nvSpPr>
        <p:spPr>
          <a:xfrm>
            <a:off x="4187275" y="1153825"/>
            <a:ext cx="1643700" cy="3579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7d3b618855_0_97"/>
          <p:cNvSpPr/>
          <p:nvPr/>
        </p:nvSpPr>
        <p:spPr>
          <a:xfrm>
            <a:off x="2324275" y="1153825"/>
            <a:ext cx="1596900" cy="3579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g27d3b618855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90703" y="1966943"/>
            <a:ext cx="217426" cy="2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7d3b618855_0_97"/>
          <p:cNvSpPr txBox="1"/>
          <p:nvPr>
            <p:ph type="title"/>
          </p:nvPr>
        </p:nvSpPr>
        <p:spPr>
          <a:xfrm>
            <a:off x="0" y="0"/>
            <a:ext cx="9144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Old</a:t>
            </a:r>
            <a:r>
              <a:rPr lang="en" sz="2300"/>
              <a:t> Screening Workflow: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91AF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" name="Google Shape;106;g27d3b618855_0_97"/>
          <p:cNvSpPr txBox="1"/>
          <p:nvPr/>
        </p:nvSpPr>
        <p:spPr>
          <a:xfrm>
            <a:off x="2315000" y="3628200"/>
            <a:ext cx="1596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Pretrained neural network trained on photographic images used as a feature extractor</a:t>
            </a:r>
            <a:endParaRPr sz="1100"/>
          </a:p>
        </p:txBody>
      </p:sp>
      <p:pic>
        <p:nvPicPr>
          <p:cNvPr id="107" name="Google Shape;107;g27d3b618855_0_97"/>
          <p:cNvPicPr preferRelativeResize="0"/>
          <p:nvPr/>
        </p:nvPicPr>
        <p:blipFill rotWithShape="1">
          <a:blip r:embed="rId4">
            <a:alphaModFix/>
          </a:blip>
          <a:srcRect b="0" l="6990" r="60897" t="0"/>
          <a:stretch/>
        </p:blipFill>
        <p:spPr>
          <a:xfrm>
            <a:off x="4664400" y="2212750"/>
            <a:ext cx="972000" cy="90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7d3b618855_0_97"/>
          <p:cNvSpPr txBox="1"/>
          <p:nvPr/>
        </p:nvSpPr>
        <p:spPr>
          <a:xfrm>
            <a:off x="4277736" y="3778085"/>
            <a:ext cx="143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 dimensional embeddings e.g. 1280 features per stain</a:t>
            </a:r>
            <a:endParaRPr sz="1100"/>
          </a:p>
        </p:txBody>
      </p:sp>
      <p:pic>
        <p:nvPicPr>
          <p:cNvPr id="109" name="Google Shape;109;g27d3b618855_0_97"/>
          <p:cNvPicPr preferRelativeResize="0"/>
          <p:nvPr/>
        </p:nvPicPr>
        <p:blipFill rotWithShape="1">
          <a:blip r:embed="rId5">
            <a:alphaModFix/>
          </a:blip>
          <a:srcRect b="18758" l="8983" r="0" t="0"/>
          <a:stretch/>
        </p:blipFill>
        <p:spPr>
          <a:xfrm>
            <a:off x="2408300" y="2351554"/>
            <a:ext cx="1503599" cy="67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7d3b618855_0_97"/>
          <p:cNvSpPr/>
          <p:nvPr/>
        </p:nvSpPr>
        <p:spPr>
          <a:xfrm>
            <a:off x="3196885" y="2247809"/>
            <a:ext cx="676200" cy="862200"/>
          </a:xfrm>
          <a:prstGeom prst="rect">
            <a:avLst/>
          </a:prstGeom>
          <a:solidFill>
            <a:srgbClr val="FFFFFF">
              <a:alpha val="753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g27d3b618855_0_97"/>
          <p:cNvCxnSpPr/>
          <p:nvPr/>
        </p:nvCxnSpPr>
        <p:spPr>
          <a:xfrm>
            <a:off x="2096506" y="2943325"/>
            <a:ext cx="177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g27d3b618855_0_97"/>
          <p:cNvCxnSpPr/>
          <p:nvPr/>
        </p:nvCxnSpPr>
        <p:spPr>
          <a:xfrm>
            <a:off x="3196885" y="1771205"/>
            <a:ext cx="0" cy="14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3" name="Google Shape;113;g27d3b618855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200" y="2979870"/>
            <a:ext cx="172125" cy="17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7d3b618855_0_97"/>
          <p:cNvSpPr txBox="1"/>
          <p:nvPr/>
        </p:nvSpPr>
        <p:spPr>
          <a:xfrm>
            <a:off x="74706" y="2888938"/>
            <a:ext cx="188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Millions of images</a:t>
            </a:r>
            <a:endParaRPr sz="1100"/>
          </a:p>
        </p:txBody>
      </p:sp>
      <p:cxnSp>
        <p:nvCxnSpPr>
          <p:cNvPr id="115" name="Google Shape;115;g27d3b618855_0_97"/>
          <p:cNvCxnSpPr/>
          <p:nvPr/>
        </p:nvCxnSpPr>
        <p:spPr>
          <a:xfrm>
            <a:off x="3969546" y="2943325"/>
            <a:ext cx="177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g27d3b618855_0_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5792" y="2356015"/>
            <a:ext cx="172125" cy="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7d3b618855_0_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5904" y="2562476"/>
            <a:ext cx="176596" cy="17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7d3b618855_0_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5203" y="2773401"/>
            <a:ext cx="172125" cy="17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7d3b618855_0_97"/>
          <p:cNvSpPr txBox="1"/>
          <p:nvPr/>
        </p:nvSpPr>
        <p:spPr>
          <a:xfrm>
            <a:off x="6239275" y="2067625"/>
            <a:ext cx="227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 - predict new drug efficacy by comparing embeddings to controls!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0" name="Google Shape;120;g27d3b618855_0_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850" y="3277972"/>
            <a:ext cx="1503601" cy="15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7d3b618855_0_97"/>
          <p:cNvPicPr preferRelativeResize="0"/>
          <p:nvPr/>
        </p:nvPicPr>
        <p:blipFill rotWithShape="1">
          <a:blip r:embed="rId11">
            <a:alphaModFix/>
          </a:blip>
          <a:srcRect b="0" l="0" r="21036" t="13194"/>
          <a:stretch/>
        </p:blipFill>
        <p:spPr>
          <a:xfrm>
            <a:off x="6389373" y="956300"/>
            <a:ext cx="1295724" cy="11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7d3b618855_0_97"/>
          <p:cNvSpPr/>
          <p:nvPr/>
        </p:nvSpPr>
        <p:spPr>
          <a:xfrm>
            <a:off x="142325" y="703475"/>
            <a:ext cx="1824600" cy="1958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7d3b618855_0_97"/>
          <p:cNvSpPr txBox="1"/>
          <p:nvPr/>
        </p:nvSpPr>
        <p:spPr>
          <a:xfrm>
            <a:off x="110981" y="823038"/>
            <a:ext cx="188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Hundreds of plates filled with cells and candidate drugs</a:t>
            </a:r>
            <a:endParaRPr sz="1100"/>
          </a:p>
        </p:txBody>
      </p:sp>
      <p:pic>
        <p:nvPicPr>
          <p:cNvPr id="124" name="Google Shape;124;g27d3b618855_0_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5850" y="1494115"/>
            <a:ext cx="1503600" cy="106834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g27d3b618855_0_97"/>
          <p:cNvCxnSpPr/>
          <p:nvPr/>
        </p:nvCxnSpPr>
        <p:spPr>
          <a:xfrm flipH="1">
            <a:off x="1017000" y="2619200"/>
            <a:ext cx="2700" cy="21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g27d3b618855_0_97"/>
          <p:cNvSpPr txBox="1"/>
          <p:nvPr/>
        </p:nvSpPr>
        <p:spPr>
          <a:xfrm>
            <a:off x="6197525" y="3073350"/>
            <a:ext cx="2454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Wait several weeks for cytokine readout. Risk unrecoverable experimental error. Use cytokine measurements as supplementary information. Use data separately from embeddings in cytokine specific models if requested.</a:t>
            </a:r>
            <a:endParaRPr sz="1600"/>
          </a:p>
        </p:txBody>
      </p:sp>
      <p:cxnSp>
        <p:nvCxnSpPr>
          <p:cNvPr id="127" name="Google Shape;127;g27d3b618855_0_97"/>
          <p:cNvCxnSpPr/>
          <p:nvPr/>
        </p:nvCxnSpPr>
        <p:spPr>
          <a:xfrm>
            <a:off x="5875381" y="1682675"/>
            <a:ext cx="177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d3b618855_0_13"/>
          <p:cNvSpPr/>
          <p:nvPr/>
        </p:nvSpPr>
        <p:spPr>
          <a:xfrm>
            <a:off x="6097075" y="823051"/>
            <a:ext cx="2559000" cy="1916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d3b618855_0_13"/>
          <p:cNvSpPr/>
          <p:nvPr/>
        </p:nvSpPr>
        <p:spPr>
          <a:xfrm>
            <a:off x="137525" y="2811250"/>
            <a:ext cx="1834200" cy="2119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7d3b618855_0_13"/>
          <p:cNvSpPr/>
          <p:nvPr/>
        </p:nvSpPr>
        <p:spPr>
          <a:xfrm>
            <a:off x="4187275" y="1153825"/>
            <a:ext cx="1643700" cy="3579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7d3b618855_0_13"/>
          <p:cNvSpPr/>
          <p:nvPr/>
        </p:nvSpPr>
        <p:spPr>
          <a:xfrm>
            <a:off x="6097075" y="3092765"/>
            <a:ext cx="2559000" cy="1748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7d3b618855_0_13"/>
          <p:cNvSpPr/>
          <p:nvPr/>
        </p:nvSpPr>
        <p:spPr>
          <a:xfrm>
            <a:off x="2324275" y="1153825"/>
            <a:ext cx="1596900" cy="3579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27d3b61885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90703" y="1966943"/>
            <a:ext cx="217426" cy="2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7d3b618855_0_13"/>
          <p:cNvSpPr txBox="1"/>
          <p:nvPr>
            <p:ph type="title"/>
          </p:nvPr>
        </p:nvSpPr>
        <p:spPr>
          <a:xfrm>
            <a:off x="0" y="0"/>
            <a:ext cx="9144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2300"/>
              <a:t>New Potential Screening Workflow: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91AF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9" name="Google Shape;139;g27d3b618855_0_13"/>
          <p:cNvSpPr txBox="1"/>
          <p:nvPr/>
        </p:nvSpPr>
        <p:spPr>
          <a:xfrm>
            <a:off x="2315000" y="3277975"/>
            <a:ext cx="159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Pretrained neural network trained on photographic images used as a feature extractor</a:t>
            </a:r>
            <a:endParaRPr sz="1500"/>
          </a:p>
        </p:txBody>
      </p:sp>
      <p:pic>
        <p:nvPicPr>
          <p:cNvPr id="140" name="Google Shape;140;g27d3b618855_0_13"/>
          <p:cNvPicPr preferRelativeResize="0"/>
          <p:nvPr/>
        </p:nvPicPr>
        <p:blipFill rotWithShape="1">
          <a:blip r:embed="rId4">
            <a:alphaModFix/>
          </a:blip>
          <a:srcRect b="0" l="6990" r="60897" t="0"/>
          <a:stretch/>
        </p:blipFill>
        <p:spPr>
          <a:xfrm>
            <a:off x="4664400" y="2212750"/>
            <a:ext cx="972000" cy="90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7d3b618855_0_13"/>
          <p:cNvSpPr txBox="1"/>
          <p:nvPr/>
        </p:nvSpPr>
        <p:spPr>
          <a:xfrm>
            <a:off x="4277725" y="3392795"/>
            <a:ext cx="14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 dimensional embeddings e.g. 1280 features per stain</a:t>
            </a:r>
            <a:endParaRPr/>
          </a:p>
        </p:txBody>
      </p:sp>
      <p:pic>
        <p:nvPicPr>
          <p:cNvPr id="142" name="Google Shape;142;g27d3b618855_0_13"/>
          <p:cNvPicPr preferRelativeResize="0"/>
          <p:nvPr/>
        </p:nvPicPr>
        <p:blipFill rotWithShape="1">
          <a:blip r:embed="rId5">
            <a:alphaModFix/>
          </a:blip>
          <a:srcRect b="18758" l="8983" r="0" t="0"/>
          <a:stretch/>
        </p:blipFill>
        <p:spPr>
          <a:xfrm>
            <a:off x="2408300" y="2351554"/>
            <a:ext cx="1503599" cy="67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7d3b618855_0_13"/>
          <p:cNvSpPr/>
          <p:nvPr/>
        </p:nvSpPr>
        <p:spPr>
          <a:xfrm>
            <a:off x="3196885" y="2247809"/>
            <a:ext cx="676200" cy="862200"/>
          </a:xfrm>
          <a:prstGeom prst="rect">
            <a:avLst/>
          </a:prstGeom>
          <a:solidFill>
            <a:srgbClr val="FFFFFF">
              <a:alpha val="753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g27d3b618855_0_13"/>
          <p:cNvCxnSpPr/>
          <p:nvPr/>
        </p:nvCxnSpPr>
        <p:spPr>
          <a:xfrm>
            <a:off x="2096506" y="2943325"/>
            <a:ext cx="177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g27d3b618855_0_13"/>
          <p:cNvCxnSpPr/>
          <p:nvPr/>
        </p:nvCxnSpPr>
        <p:spPr>
          <a:xfrm>
            <a:off x="3196885" y="1771205"/>
            <a:ext cx="0" cy="14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6" name="Google Shape;146;g27d3b618855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200" y="2979870"/>
            <a:ext cx="172125" cy="17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7d3b618855_0_13"/>
          <p:cNvSpPr txBox="1"/>
          <p:nvPr/>
        </p:nvSpPr>
        <p:spPr>
          <a:xfrm>
            <a:off x="74706" y="2888938"/>
            <a:ext cx="188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Millions of images</a:t>
            </a:r>
            <a:endParaRPr sz="1100"/>
          </a:p>
        </p:txBody>
      </p:sp>
      <p:cxnSp>
        <p:nvCxnSpPr>
          <p:cNvPr id="148" name="Google Shape;148;g27d3b618855_0_13"/>
          <p:cNvCxnSpPr/>
          <p:nvPr/>
        </p:nvCxnSpPr>
        <p:spPr>
          <a:xfrm>
            <a:off x="3969546" y="2943325"/>
            <a:ext cx="177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g27d3b618855_0_13"/>
          <p:cNvSpPr txBox="1"/>
          <p:nvPr/>
        </p:nvSpPr>
        <p:spPr>
          <a:xfrm>
            <a:off x="6173627" y="4244702"/>
            <a:ext cx="25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 A - predict cytokine response!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50" name="Google Shape;150;g27d3b618855_0_13"/>
          <p:cNvCxnSpPr/>
          <p:nvPr/>
        </p:nvCxnSpPr>
        <p:spPr>
          <a:xfrm>
            <a:off x="5824600" y="2943325"/>
            <a:ext cx="188700" cy="138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g27d3b618855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5792" y="2356015"/>
            <a:ext cx="172125" cy="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7d3b618855_0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5904" y="2562476"/>
            <a:ext cx="176596" cy="17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7d3b618855_0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5203" y="2773401"/>
            <a:ext cx="172125" cy="17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7d3b618855_0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3081" y="3457484"/>
            <a:ext cx="880082" cy="52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g27d3b618855_0_13"/>
          <p:cNvCxnSpPr/>
          <p:nvPr/>
        </p:nvCxnSpPr>
        <p:spPr>
          <a:xfrm rot="10800000">
            <a:off x="7260575" y="2811238"/>
            <a:ext cx="2700" cy="21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g27d3b618855_0_13"/>
          <p:cNvSpPr txBox="1"/>
          <p:nvPr/>
        </p:nvSpPr>
        <p:spPr>
          <a:xfrm>
            <a:off x="6265450" y="1966950"/>
            <a:ext cx="227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 B - predict new drug efficacy by comparing embeddings to controls!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7" name="Google Shape;157;g27d3b618855_0_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850" y="3277972"/>
            <a:ext cx="1503601" cy="15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7d3b618855_0_13"/>
          <p:cNvPicPr preferRelativeResize="0"/>
          <p:nvPr/>
        </p:nvPicPr>
        <p:blipFill rotWithShape="1">
          <a:blip r:embed="rId12">
            <a:alphaModFix/>
          </a:blip>
          <a:srcRect b="0" l="0" r="21036" t="13194"/>
          <a:stretch/>
        </p:blipFill>
        <p:spPr>
          <a:xfrm>
            <a:off x="6389373" y="956300"/>
            <a:ext cx="1295724" cy="11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7d3b618855_0_13"/>
          <p:cNvSpPr/>
          <p:nvPr/>
        </p:nvSpPr>
        <p:spPr>
          <a:xfrm>
            <a:off x="142325" y="703475"/>
            <a:ext cx="1824600" cy="1958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7d3b618855_0_13"/>
          <p:cNvSpPr txBox="1"/>
          <p:nvPr/>
        </p:nvSpPr>
        <p:spPr>
          <a:xfrm>
            <a:off x="110981" y="823038"/>
            <a:ext cx="188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Hundreds of plates filled with cells and candidate drugs</a:t>
            </a:r>
            <a:endParaRPr sz="1100"/>
          </a:p>
        </p:txBody>
      </p:sp>
      <p:pic>
        <p:nvPicPr>
          <p:cNvPr id="161" name="Google Shape;161;g27d3b618855_0_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5850" y="1494115"/>
            <a:ext cx="1503600" cy="106834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2" name="Google Shape;162;g27d3b618855_0_13"/>
          <p:cNvCxnSpPr/>
          <p:nvPr/>
        </p:nvCxnSpPr>
        <p:spPr>
          <a:xfrm flipH="1">
            <a:off x="1017000" y="2619200"/>
            <a:ext cx="2700" cy="21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g27d3b618855_0_13"/>
          <p:cNvSpPr txBox="1"/>
          <p:nvPr/>
        </p:nvSpPr>
        <p:spPr>
          <a:xfrm>
            <a:off x="6066175" y="3457475"/>
            <a:ext cx="9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Embeddings</a:t>
            </a:r>
            <a:endParaRPr b="1"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" name="Google Shape;164;g27d3b618855_0_13"/>
          <p:cNvSpPr txBox="1"/>
          <p:nvPr/>
        </p:nvSpPr>
        <p:spPr>
          <a:xfrm>
            <a:off x="7967375" y="3457475"/>
            <a:ext cx="67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Cyto :</a:t>
            </a:r>
            <a:endParaRPr b="1" sz="11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1/0</a:t>
            </a:r>
            <a:endParaRPr b="1" sz="11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3b618855_0_16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The Data:</a:t>
            </a:r>
            <a:endParaRPr sz="2400"/>
          </a:p>
        </p:txBody>
      </p:sp>
      <p:sp>
        <p:nvSpPr>
          <p:cNvPr id="170" name="Google Shape;170;g27d3b618855_0_162"/>
          <p:cNvSpPr txBox="1"/>
          <p:nvPr/>
        </p:nvSpPr>
        <p:spPr>
          <a:xfrm>
            <a:off x="887825" y="3115150"/>
            <a:ext cx="7308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Use a proof-of-concept subset with Con-A Embeddings, 1280 features, 50 cytokines, and only one plate.</a:t>
            </a:r>
            <a:endParaRPr b="0" i="0" sz="2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idx="4294967295" type="title"/>
          </p:nvPr>
        </p:nvSpPr>
        <p:spPr>
          <a:xfrm>
            <a:off x="88850" y="322525"/>
            <a:ext cx="3694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900"/>
              <a:t>Well-Aggregated Embeddings,  (</a:t>
            </a:r>
            <a:r>
              <a:rPr b="1" lang="en" sz="1900"/>
              <a:t>Features</a:t>
            </a:r>
            <a:r>
              <a:rPr lang="en" sz="1900"/>
              <a:t>)</a:t>
            </a:r>
            <a:endParaRPr sz="1900"/>
          </a:p>
        </p:txBody>
      </p:sp>
      <p:pic>
        <p:nvPicPr>
          <p:cNvPr id="176" name="Google Shape;17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0" y="1234451"/>
            <a:ext cx="4025949" cy="33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>
            <p:ph idx="4294967295" type="title"/>
          </p:nvPr>
        </p:nvSpPr>
        <p:spPr>
          <a:xfrm>
            <a:off x="4109100" y="322525"/>
            <a:ext cx="4846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900"/>
              <a:t>Binarization and balancing of </a:t>
            </a:r>
            <a:r>
              <a:rPr lang="en" sz="1900"/>
              <a:t>Well-Based Cytokine Readouts (</a:t>
            </a:r>
            <a:r>
              <a:rPr b="1" lang="en" sz="1900"/>
              <a:t>Target</a:t>
            </a:r>
            <a:r>
              <a:rPr lang="en" sz="1900"/>
              <a:t>)</a:t>
            </a:r>
            <a:endParaRPr sz="1900"/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87" y="826950"/>
            <a:ext cx="3478443" cy="14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975" y="2411475"/>
            <a:ext cx="3478450" cy="25422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5566375" y="2971800"/>
            <a:ext cx="1017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&lt;- 0s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7258050" y="3821450"/>
            <a:ext cx="937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1s -&gt;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